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26" r:id="rId3"/>
    <p:sldId id="321" r:id="rId4"/>
    <p:sldId id="322" r:id="rId5"/>
    <p:sldId id="257" r:id="rId6"/>
    <p:sldId id="269" r:id="rId7"/>
    <p:sldId id="258" r:id="rId8"/>
    <p:sldId id="259" r:id="rId9"/>
    <p:sldId id="268" r:id="rId10"/>
    <p:sldId id="260" r:id="rId11"/>
    <p:sldId id="270" r:id="rId12"/>
    <p:sldId id="271" r:id="rId13"/>
    <p:sldId id="261" r:id="rId14"/>
    <p:sldId id="275" r:id="rId15"/>
    <p:sldId id="262" r:id="rId16"/>
    <p:sldId id="276" r:id="rId17"/>
    <p:sldId id="263" r:id="rId18"/>
    <p:sldId id="277" r:id="rId19"/>
    <p:sldId id="264" r:id="rId20"/>
    <p:sldId id="278" r:id="rId21"/>
    <p:sldId id="265" r:id="rId22"/>
    <p:sldId id="279" r:id="rId23"/>
    <p:sldId id="266" r:id="rId24"/>
    <p:sldId id="280" r:id="rId25"/>
    <p:sldId id="267" r:id="rId26"/>
    <p:sldId id="281" r:id="rId27"/>
    <p:sldId id="292" r:id="rId28"/>
    <p:sldId id="282" r:id="rId29"/>
    <p:sldId id="293" r:id="rId30"/>
    <p:sldId id="283" r:id="rId31"/>
    <p:sldId id="294" r:id="rId32"/>
    <p:sldId id="284" r:id="rId33"/>
    <p:sldId id="295" r:id="rId34"/>
    <p:sldId id="285" r:id="rId35"/>
    <p:sldId id="296" r:id="rId36"/>
    <p:sldId id="286" r:id="rId37"/>
    <p:sldId id="297" r:id="rId38"/>
    <p:sldId id="287" r:id="rId39"/>
    <p:sldId id="298" r:id="rId40"/>
    <p:sldId id="288" r:id="rId41"/>
    <p:sldId id="299" r:id="rId42"/>
    <p:sldId id="289" r:id="rId43"/>
    <p:sldId id="300" r:id="rId44"/>
    <p:sldId id="290" r:id="rId45"/>
    <p:sldId id="301" r:id="rId46"/>
    <p:sldId id="29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33DD4-2AE3-465E-8B7C-A555BA1B5BD8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182CE-C5D0-4CC9-9DB1-747E3E5BD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7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023F-F6FA-4DE8-A344-D1DF581140F2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FB46-E9EC-4713-91DE-CEFD167A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023F-F6FA-4DE8-A344-D1DF581140F2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FB46-E9EC-4713-91DE-CEFD167A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7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023F-F6FA-4DE8-A344-D1DF581140F2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FB46-E9EC-4713-91DE-CEFD167A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023F-F6FA-4DE8-A344-D1DF581140F2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FB46-E9EC-4713-91DE-CEFD167A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4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023F-F6FA-4DE8-A344-D1DF581140F2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FB46-E9EC-4713-91DE-CEFD167A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0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023F-F6FA-4DE8-A344-D1DF581140F2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FB46-E9EC-4713-91DE-CEFD167A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6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023F-F6FA-4DE8-A344-D1DF581140F2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FB46-E9EC-4713-91DE-CEFD167A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1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023F-F6FA-4DE8-A344-D1DF581140F2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FB46-E9EC-4713-91DE-CEFD167A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9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023F-F6FA-4DE8-A344-D1DF581140F2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FB46-E9EC-4713-91DE-CEFD167A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023F-F6FA-4DE8-A344-D1DF581140F2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FB46-E9EC-4713-91DE-CEFD167A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5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023F-F6FA-4DE8-A344-D1DF581140F2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FB46-E9EC-4713-91DE-CEFD167A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1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3023F-F6FA-4DE8-A344-D1DF581140F2}" type="datetimeFigureOut">
              <a:rPr lang="en-US" smtClean="0"/>
              <a:t>11/21/2015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1FB46-E9EC-4713-91DE-CEFD167A08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7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eacherspayteachers.com/Product/Free-Font-Vacation-Doodle-FontCreative-Clips-Fonts-641953" TargetMode="External"/><Relationship Id="rId4" Type="http://schemas.openxmlformats.org/officeDocument/2006/relationships/hyperlink" Target="http://www.teacherspayteachers.com/Product/FREE-Commercial-and-personal-Use-Fonts-Elementary-Teacher-Handwriting-646009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ssi Olmsted\Desktop\SELLER'S TOOL KIT BUNDLE MS Patch\Spring Pastels Summer Brights Chevron Stripe Pack\Brights Medium Pack\Brights Medium Chevron\medchevron-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ssi Olmsted\Desktop\Summer Toolkit 2 MS Patch\ New Ice Cream Accents Set\Bunting\Bunting 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988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9" y="2590800"/>
            <a:ext cx="7198781" cy="3608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151602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A Lesson on Comparative and Superlative Adjectives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1294" y="6488046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Created by Jessi Olmsted 2014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71500" y="685800"/>
            <a:ext cx="8001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Comparative and Superlative Adjective Spelling Rules</a:t>
            </a:r>
          </a:p>
          <a:p>
            <a:pPr>
              <a:buNone/>
            </a:pPr>
            <a:endParaRPr lang="en-US" dirty="0" smtClean="0">
              <a:latin typeface="+mj-lt"/>
              <a:ea typeface="LLElementary2" panose="02000603000000000000" pitchFamily="2" charset="0"/>
            </a:endParaRPr>
          </a:p>
          <a:p>
            <a:pPr>
              <a:buNone/>
            </a:pPr>
            <a:endParaRPr lang="en-US" dirty="0" smtClean="0">
              <a:latin typeface="+mj-lt"/>
              <a:ea typeface="LLElementary2" panose="02000603000000000000" pitchFamily="2" charset="0"/>
            </a:endParaRPr>
          </a:p>
          <a:p>
            <a:pPr>
              <a:buNone/>
            </a:pPr>
            <a:r>
              <a:rPr lang="en-US" sz="3600" dirty="0" smtClean="0">
                <a:latin typeface="+mj-lt"/>
                <a:ea typeface="LLElementary2" panose="02000603000000000000" pitchFamily="2" charset="0"/>
              </a:rPr>
              <a:t>1.) For adjectives ending in “e”, drop the “e” before adding –</a:t>
            </a:r>
            <a:r>
              <a:rPr lang="en-US" sz="3600" dirty="0" err="1" smtClean="0">
                <a:latin typeface="+mj-lt"/>
                <a:ea typeface="LLElementary2" panose="02000603000000000000" pitchFamily="2" charset="0"/>
              </a:rPr>
              <a:t>er</a:t>
            </a:r>
            <a:r>
              <a:rPr lang="en-US" sz="3600" dirty="0" smtClean="0">
                <a:latin typeface="+mj-lt"/>
                <a:ea typeface="LLElementary2" panose="02000603000000000000" pitchFamily="2" charset="0"/>
              </a:rPr>
              <a:t> or –est.</a:t>
            </a:r>
          </a:p>
          <a:p>
            <a:pPr>
              <a:buNone/>
            </a:pPr>
            <a:r>
              <a:rPr lang="en-US" sz="3600" dirty="0" smtClean="0">
                <a:latin typeface="+mj-lt"/>
                <a:ea typeface="LLElementary2" panose="02000603000000000000" pitchFamily="2" charset="0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en-US" sz="3600" dirty="0" smtClean="0">
                <a:latin typeface="+mj-lt"/>
                <a:ea typeface="LLElementary2" panose="02000603000000000000" pitchFamily="2" charset="0"/>
              </a:rPr>
              <a:t>blue </a:t>
            </a:r>
            <a:r>
              <a:rPr lang="en-US" sz="3600" dirty="0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 bluer, bluest  </a:t>
            </a:r>
          </a:p>
          <a:p>
            <a:pPr lvl="1">
              <a:buFont typeface="Wingdings" pitchFamily="2" charset="2"/>
              <a:buChar char="ü"/>
            </a:pPr>
            <a:r>
              <a:rPr lang="en-US" sz="3600" dirty="0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 NOT: </a:t>
            </a:r>
            <a:r>
              <a:rPr lang="en-US" sz="3600" dirty="0" err="1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blueer</a:t>
            </a:r>
            <a:r>
              <a:rPr lang="en-US" sz="3600" dirty="0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, </a:t>
            </a:r>
            <a:r>
              <a:rPr lang="en-US" sz="3600" dirty="0" err="1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blueest</a:t>
            </a:r>
            <a:r>
              <a:rPr lang="en-US" sz="3600" dirty="0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en-US" sz="3600" dirty="0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That just looks WRONG!  </a:t>
            </a:r>
          </a:p>
          <a:p>
            <a:pPr>
              <a:buNone/>
            </a:pPr>
            <a:endParaRPr lang="en-US" dirty="0" smtClean="0">
              <a:latin typeface="+mj-lt"/>
              <a:ea typeface="LLElementary2" panose="02000603000000000000" pitchFamily="2" charset="0"/>
              <a:sym typeface="Wingdings" pitchFamily="2" charset="2"/>
            </a:endParaRPr>
          </a:p>
          <a:p>
            <a:pPr lvl="1"/>
            <a:endParaRPr lang="en-US" b="1" dirty="0" smtClean="0">
              <a:latin typeface="Perpetua" pitchFamily="18" charset="0"/>
              <a:sym typeface="Wingdings" pitchFamily="2" charset="2"/>
            </a:endParaRPr>
          </a:p>
          <a:p>
            <a:endParaRPr lang="en-US" sz="36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09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71500" y="685800"/>
            <a:ext cx="8001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Comparative and Superlative Adjective Spelling Rules</a:t>
            </a:r>
          </a:p>
          <a:p>
            <a:pPr>
              <a:buNone/>
            </a:pPr>
            <a:endParaRPr lang="en-US" dirty="0" smtClean="0">
              <a:latin typeface="+mj-lt"/>
              <a:ea typeface="LLElementary2" panose="02000603000000000000" pitchFamily="2" charset="0"/>
            </a:endParaRPr>
          </a:p>
          <a:p>
            <a:pPr>
              <a:buNone/>
            </a:pPr>
            <a:endParaRPr lang="en-US" dirty="0" smtClean="0">
              <a:latin typeface="+mj-lt"/>
              <a:ea typeface="LLElementary2" panose="02000603000000000000" pitchFamily="2" charset="0"/>
              <a:sym typeface="Wingdings" pitchFamily="2" charset="2"/>
            </a:endParaRPr>
          </a:p>
          <a:p>
            <a:pPr>
              <a:buNone/>
            </a:pPr>
            <a:r>
              <a:rPr lang="en-US" sz="3600" dirty="0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2.) For adjectives ending in a consonant and y, change the y to </a:t>
            </a:r>
            <a:r>
              <a:rPr lang="en-US" sz="3600" dirty="0" err="1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i</a:t>
            </a:r>
            <a:r>
              <a:rPr lang="en-US" sz="3600" dirty="0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 before adding –</a:t>
            </a:r>
            <a:r>
              <a:rPr lang="en-US" sz="3600" dirty="0" err="1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er</a:t>
            </a:r>
            <a:r>
              <a:rPr lang="en-US" sz="3600" dirty="0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 or –</a:t>
            </a:r>
            <a:r>
              <a:rPr lang="en-US" sz="3600" dirty="0" err="1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est</a:t>
            </a:r>
            <a:endParaRPr lang="en-US" sz="3600" dirty="0" smtClean="0">
              <a:latin typeface="+mj-lt"/>
              <a:ea typeface="LLElementary2" panose="02000603000000000000" pitchFamily="2" charset="0"/>
              <a:sym typeface="Wingdings" pitchFamily="2" charset="2"/>
            </a:endParaRPr>
          </a:p>
          <a:p>
            <a:pPr>
              <a:buNone/>
            </a:pPr>
            <a:endParaRPr lang="en-US" sz="3600" dirty="0" smtClean="0">
              <a:latin typeface="+mj-lt"/>
              <a:ea typeface="LLElementary2" panose="02000603000000000000" pitchFamily="2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3600" dirty="0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Mud</a:t>
            </a:r>
            <a:r>
              <a:rPr lang="en-US" sz="3600" u="sng" dirty="0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dy</a:t>
            </a:r>
            <a:r>
              <a:rPr lang="en-US" sz="3600" dirty="0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 – mudd</a:t>
            </a:r>
            <a:r>
              <a:rPr lang="en-US" sz="3600" u="sng" dirty="0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ier</a:t>
            </a:r>
            <a:r>
              <a:rPr lang="en-US" sz="3600" dirty="0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, mudd</a:t>
            </a:r>
            <a:r>
              <a:rPr lang="en-US" sz="3600" u="sng" dirty="0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iest</a:t>
            </a:r>
            <a:r>
              <a:rPr lang="en-US" sz="3600" dirty="0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 NOT: </a:t>
            </a:r>
            <a:r>
              <a:rPr lang="en-US" sz="3600" dirty="0" err="1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muddyer</a:t>
            </a:r>
            <a:r>
              <a:rPr lang="en-US" sz="3600" dirty="0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, </a:t>
            </a:r>
            <a:r>
              <a:rPr lang="en-US" sz="3600" dirty="0" err="1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muddyest</a:t>
            </a:r>
            <a:endParaRPr lang="en-US" sz="3600" dirty="0" smtClean="0">
              <a:latin typeface="+mj-lt"/>
              <a:ea typeface="LLElementary2" panose="02000603000000000000" pitchFamily="2" charset="0"/>
              <a:sym typeface="Wingdings" pitchFamily="2" charset="2"/>
            </a:endParaRPr>
          </a:p>
          <a:p>
            <a:pPr lvl="1">
              <a:buFont typeface="Wingdings" pitchFamily="2" charset="2"/>
              <a:buChar char="ü"/>
            </a:pPr>
            <a:endParaRPr lang="en-US" dirty="0">
              <a:latin typeface="+mj-lt"/>
              <a:ea typeface="LLElementary2" panose="02000603000000000000" pitchFamily="2" charset="0"/>
              <a:sym typeface="Wingdings" pitchFamily="2" charset="2"/>
            </a:endParaRPr>
          </a:p>
          <a:p>
            <a:endParaRPr lang="en-US" sz="36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7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71500" y="685800"/>
            <a:ext cx="8001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Comparative and Superlative Adjective Spelling Rules</a:t>
            </a:r>
          </a:p>
          <a:p>
            <a:pPr lvl="1"/>
            <a:endParaRPr lang="en-US" dirty="0">
              <a:latin typeface="+mj-lt"/>
              <a:ea typeface="LLElementary2" panose="02000603000000000000" pitchFamily="2" charset="0"/>
              <a:sym typeface="Wingdings" pitchFamily="2" charset="2"/>
            </a:endParaRPr>
          </a:p>
          <a:p>
            <a:pPr>
              <a:buNone/>
            </a:pPr>
            <a:r>
              <a:rPr lang="en-US" sz="3100" dirty="0" smtClean="0">
                <a:latin typeface="+mj-lt"/>
                <a:ea typeface="LLElementary2" panose="02000603000000000000" pitchFamily="2" charset="0"/>
              </a:rPr>
              <a:t>3.) For adjectives that have one vowel before the last consonant, DOUBLE the final consonant BEFORE adding –</a:t>
            </a:r>
            <a:r>
              <a:rPr lang="en-US" sz="3100" dirty="0" err="1" smtClean="0">
                <a:latin typeface="+mj-lt"/>
                <a:ea typeface="LLElementary2" panose="02000603000000000000" pitchFamily="2" charset="0"/>
              </a:rPr>
              <a:t>er</a:t>
            </a:r>
            <a:r>
              <a:rPr lang="en-US" sz="3100" dirty="0" smtClean="0">
                <a:latin typeface="+mj-lt"/>
                <a:ea typeface="LLElementary2" panose="02000603000000000000" pitchFamily="2" charset="0"/>
              </a:rPr>
              <a:t> or     –</a:t>
            </a:r>
            <a:r>
              <a:rPr lang="en-US" sz="3100" dirty="0" err="1" smtClean="0">
                <a:latin typeface="+mj-lt"/>
                <a:ea typeface="LLElementary2" panose="02000603000000000000" pitchFamily="2" charset="0"/>
              </a:rPr>
              <a:t>est</a:t>
            </a:r>
            <a:endParaRPr lang="en-US" sz="3100" dirty="0" smtClean="0">
              <a:latin typeface="+mj-lt"/>
              <a:ea typeface="LLElementary2" panose="02000603000000000000" pitchFamily="2" charset="0"/>
            </a:endParaRPr>
          </a:p>
          <a:p>
            <a:pPr>
              <a:buNone/>
            </a:pPr>
            <a:endParaRPr lang="en-US" sz="3100" dirty="0" smtClean="0">
              <a:latin typeface="+mj-lt"/>
              <a:ea typeface="LLElementary2" panose="02000603000000000000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100" dirty="0" smtClean="0">
                <a:latin typeface="+mj-lt"/>
                <a:ea typeface="LLElementary2" panose="02000603000000000000" pitchFamily="2" charset="0"/>
              </a:rPr>
              <a:t>R</a:t>
            </a:r>
            <a:r>
              <a:rPr lang="en-US" sz="3100" u="sng" dirty="0" smtClean="0">
                <a:latin typeface="+mj-lt"/>
                <a:ea typeface="LLElementary2" panose="02000603000000000000" pitchFamily="2" charset="0"/>
              </a:rPr>
              <a:t>ed</a:t>
            </a:r>
            <a:r>
              <a:rPr lang="en-US" sz="3100" dirty="0" smtClean="0">
                <a:latin typeface="+mj-lt"/>
                <a:ea typeface="LLElementary2" panose="02000603000000000000" pitchFamily="2" charset="0"/>
              </a:rPr>
              <a:t> – double the “d” </a:t>
            </a:r>
            <a:r>
              <a:rPr lang="en-US" sz="3100" dirty="0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 Redder, reddest </a:t>
            </a:r>
          </a:p>
          <a:p>
            <a:pPr lvl="2">
              <a:buFont typeface="Wingdings" pitchFamily="2" charset="2"/>
              <a:buChar char="ü"/>
            </a:pPr>
            <a:r>
              <a:rPr lang="en-US" sz="3100" dirty="0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She has the </a:t>
            </a:r>
            <a:r>
              <a:rPr lang="en-US" sz="3100" u="sng" dirty="0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reddest</a:t>
            </a:r>
            <a:r>
              <a:rPr lang="en-US" sz="3100" dirty="0" smtClean="0">
                <a:latin typeface="+mj-lt"/>
                <a:ea typeface="LLElementary2" panose="02000603000000000000" pitchFamily="2" charset="0"/>
                <a:sym typeface="Wingdings" pitchFamily="2" charset="2"/>
              </a:rPr>
              <a:t> hair I’ve ever seen! </a:t>
            </a:r>
          </a:p>
          <a:p>
            <a:pPr lvl="1"/>
            <a:endParaRPr lang="en-US" b="1" dirty="0" smtClean="0">
              <a:latin typeface="Perpetua" pitchFamily="18" charset="0"/>
              <a:sym typeface="Wingdings" pitchFamily="2" charset="2"/>
            </a:endParaRPr>
          </a:p>
          <a:p>
            <a:endParaRPr lang="en-US" sz="36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79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38200" y="751344"/>
            <a:ext cx="7239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Let’s Practice! </a:t>
            </a:r>
          </a:p>
          <a:p>
            <a:pPr lvl="1">
              <a:buNone/>
            </a:pPr>
            <a:endParaRPr lang="en-US" sz="3600" b="1" dirty="0" smtClean="0">
              <a:latin typeface="+mj-lt"/>
              <a:sym typeface="Wingdings" pitchFamily="2" charset="2"/>
            </a:endParaRP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Mom, his piece of cake is _______  (big) than mine! </a:t>
            </a:r>
          </a:p>
          <a:p>
            <a:pPr lvl="1">
              <a:buNone/>
            </a:pPr>
            <a:endParaRPr lang="en-US" sz="3600" b="1" dirty="0" smtClean="0">
              <a:latin typeface="+mj-lt"/>
              <a:sym typeface="Wingdings" pitchFamily="2" charset="2"/>
            </a:endParaRP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a.) </a:t>
            </a:r>
            <a:r>
              <a:rPr lang="en-US" sz="3600" b="1" dirty="0" err="1" smtClean="0">
                <a:latin typeface="+mj-lt"/>
                <a:sym typeface="Wingdings" pitchFamily="2" charset="2"/>
              </a:rPr>
              <a:t>biger</a:t>
            </a:r>
            <a:endParaRPr lang="en-US" sz="3600" b="1" dirty="0" smtClean="0">
              <a:latin typeface="+mj-lt"/>
              <a:sym typeface="Wingdings" pitchFamily="2" charset="2"/>
            </a:endParaRP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b.) bigger</a:t>
            </a: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c.) biggest</a:t>
            </a: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d. ) </a:t>
            </a:r>
            <a:r>
              <a:rPr lang="en-US" sz="3600" b="1" dirty="0" err="1" smtClean="0">
                <a:latin typeface="+mj-lt"/>
                <a:sym typeface="Wingdings" pitchFamily="2" charset="2"/>
              </a:rPr>
              <a:t>bigest</a:t>
            </a:r>
            <a:r>
              <a:rPr lang="en-US" sz="3600" b="1" dirty="0" smtClean="0">
                <a:latin typeface="+mj-lt"/>
                <a:sym typeface="Wingdings" pitchFamily="2" charset="2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endParaRPr lang="en-US" b="1" dirty="0" smtClean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870">
            <a:off x="642621" y="632482"/>
            <a:ext cx="2143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78">
            <a:off x="3500437" y="515818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41">
            <a:off x="6301624" y="647497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0" y="3252019"/>
            <a:ext cx="794332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2140" y="4572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Dazzle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724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Me!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2" name="Picture 2" descr="C:\Users\Jessi Olmsted\Dropbox\Seller's Tool Kit\Doodle Cloud Borders\DoodleFrameMonday-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72" y="553808"/>
            <a:ext cx="6290187" cy="60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33966" y="2057400"/>
            <a:ext cx="434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b.) bigger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9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25910" y="685800"/>
            <a:ext cx="7391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Let’s Practice! </a:t>
            </a:r>
          </a:p>
          <a:p>
            <a:pPr lvl="1">
              <a:buNone/>
            </a:pPr>
            <a:endParaRPr lang="en-US" sz="3600" b="1" dirty="0" smtClean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My baby sister is so</a:t>
            </a:r>
          </a:p>
          <a:p>
            <a:pPr lvl="1" algn="ctr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 _____ (cute)!</a:t>
            </a:r>
          </a:p>
          <a:p>
            <a:pPr lvl="1">
              <a:buNone/>
            </a:pPr>
            <a:endParaRPr lang="en-US" sz="3600" b="1" dirty="0" smtClean="0">
              <a:latin typeface="+mj-lt"/>
              <a:sym typeface="Wingdings" pitchFamily="2" charset="2"/>
            </a:endParaRP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a.) cutest</a:t>
            </a: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b.) cute</a:t>
            </a: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c.) cuter</a:t>
            </a:r>
          </a:p>
          <a:p>
            <a:pPr lvl="1">
              <a:buNone/>
            </a:pPr>
            <a:r>
              <a:rPr lang="en-US" sz="3600" b="1" dirty="0">
                <a:latin typeface="+mj-lt"/>
                <a:sym typeface="Wingdings" pitchFamily="2" charset="2"/>
              </a:rPr>
              <a:t>	</a:t>
            </a:r>
            <a:r>
              <a:rPr lang="en-US" sz="3600" b="1" dirty="0" smtClean="0">
                <a:latin typeface="+mj-lt"/>
                <a:sym typeface="Wingdings" pitchFamily="2" charset="2"/>
              </a:rPr>
              <a:t>d.) </a:t>
            </a:r>
            <a:r>
              <a:rPr lang="en-US" sz="3600" b="1" dirty="0" err="1" smtClean="0">
                <a:latin typeface="+mj-lt"/>
                <a:sym typeface="Wingdings" pitchFamily="2" charset="2"/>
              </a:rPr>
              <a:t>cutier</a:t>
            </a:r>
            <a:endParaRPr lang="en-US" sz="3600" b="1" dirty="0" smtClean="0">
              <a:latin typeface="+mj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709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870">
            <a:off x="642621" y="632482"/>
            <a:ext cx="2143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78">
            <a:off x="3500437" y="515818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41">
            <a:off x="6301624" y="647497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0" y="3252019"/>
            <a:ext cx="794332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2140" y="4572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Dazzle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724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Me!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2" name="Picture 2" descr="C:\Users\Jessi Olmsted\Dropbox\Seller's Tool Kit\Doodle Cloud Borders\DoodleFrameMonday-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06" y="515255"/>
            <a:ext cx="6290187" cy="60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33966" y="266825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cute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5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25910" y="990600"/>
            <a:ext cx="7391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Let’s Practice! </a:t>
            </a:r>
          </a:p>
          <a:p>
            <a:pPr lvl="1">
              <a:buNone/>
            </a:pPr>
            <a:endParaRPr lang="en-US" sz="3600" b="1" dirty="0" smtClean="0">
              <a:latin typeface="+mj-lt"/>
              <a:sym typeface="Wingdings" pitchFamily="2" charset="2"/>
            </a:endParaRP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Everyone know that Marcie is the _________  (smart) in math. </a:t>
            </a:r>
          </a:p>
          <a:p>
            <a:pPr lvl="1">
              <a:buNone/>
            </a:pPr>
            <a:endParaRPr lang="en-US" sz="3600" b="1" dirty="0" smtClean="0">
              <a:latin typeface="+mj-lt"/>
              <a:sym typeface="Wingdings" pitchFamily="2" charset="2"/>
            </a:endParaRP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a.) smart</a:t>
            </a: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b.) smarter</a:t>
            </a: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c.) smartest </a:t>
            </a:r>
          </a:p>
        </p:txBody>
      </p:sp>
    </p:spTree>
    <p:extLst>
      <p:ext uri="{BB962C8B-B14F-4D97-AF65-F5344CB8AC3E}">
        <p14:creationId xmlns:p14="http://schemas.microsoft.com/office/powerpoint/2010/main" val="32001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870">
            <a:off x="642621" y="632482"/>
            <a:ext cx="2143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78">
            <a:off x="3500437" y="515818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41">
            <a:off x="6301624" y="647497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0" y="3252019"/>
            <a:ext cx="794332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2140" y="4572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Dazzle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724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Me!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2" name="Picture 2" descr="C:\Users\Jessi Olmsted\Dropbox\Seller's Tool Kit\Doodle Cloud Borders\DoodleFrameMonday-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06" y="515255"/>
            <a:ext cx="6290187" cy="60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05000" y="2057400"/>
            <a:ext cx="525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c.) smartest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5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25910" y="990600"/>
            <a:ext cx="7391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Let’s Practice! </a:t>
            </a:r>
          </a:p>
          <a:p>
            <a:pPr lvl="1">
              <a:buNone/>
            </a:pPr>
            <a:endParaRPr lang="en-US" sz="3600" b="1" dirty="0" smtClean="0">
              <a:latin typeface="+mj-lt"/>
              <a:sym typeface="Wingdings" pitchFamily="2" charset="2"/>
            </a:endParaRP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That was the ____________ (heavy)  rock I could lift!</a:t>
            </a:r>
          </a:p>
          <a:p>
            <a:pPr lvl="1">
              <a:buNone/>
            </a:pPr>
            <a:endParaRPr lang="en-US" sz="3600" b="1" dirty="0" smtClean="0">
              <a:latin typeface="+mj-lt"/>
              <a:sym typeface="Wingdings" pitchFamily="2" charset="2"/>
            </a:endParaRP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a.) heavy</a:t>
            </a: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b.) </a:t>
            </a:r>
            <a:r>
              <a:rPr lang="en-US" sz="3600" b="1" dirty="0" err="1" smtClean="0">
                <a:latin typeface="+mj-lt"/>
                <a:sym typeface="Wingdings" pitchFamily="2" charset="2"/>
              </a:rPr>
              <a:t>heavyer</a:t>
            </a:r>
            <a:endParaRPr lang="en-US" sz="3600" b="1" dirty="0" smtClean="0">
              <a:latin typeface="+mj-lt"/>
              <a:sym typeface="Wingdings" pitchFamily="2" charset="2"/>
            </a:endParaRP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c.) </a:t>
            </a:r>
            <a:r>
              <a:rPr lang="en-US" sz="3600" b="1" dirty="0" err="1" smtClean="0">
                <a:latin typeface="+mj-lt"/>
                <a:sym typeface="Wingdings" pitchFamily="2" charset="2"/>
              </a:rPr>
              <a:t>heavyest</a:t>
            </a:r>
            <a:endParaRPr lang="en-US" sz="3600" b="1" dirty="0" smtClean="0">
              <a:latin typeface="+mj-lt"/>
              <a:sym typeface="Wingdings" pitchFamily="2" charset="2"/>
            </a:endParaRP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d.) heaviest</a:t>
            </a:r>
          </a:p>
          <a:p>
            <a:pPr lvl="1">
              <a:buFont typeface="Wingdings" pitchFamily="2" charset="2"/>
              <a:buChar char="ü"/>
            </a:pPr>
            <a:endParaRPr lang="en-US" sz="3600" b="1" dirty="0" smtClean="0">
              <a:latin typeface="Perpet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609600" y="609600"/>
            <a:ext cx="8001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FF0000"/>
                </a:solidFill>
                <a:latin typeface="+mj-lt"/>
              </a:rPr>
              <a:t>***FONTS NEEDED***</a:t>
            </a:r>
          </a:p>
          <a:p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	</a:t>
            </a:r>
          </a:p>
          <a:p>
            <a:r>
              <a:rPr lang="en-US" sz="3200" dirty="0">
                <a:latin typeface="+mj-lt"/>
              </a:rPr>
              <a:t>	</a:t>
            </a:r>
            <a:r>
              <a:rPr lang="en-US" sz="2400" dirty="0" smtClean="0">
                <a:latin typeface="+mj-lt"/>
              </a:rPr>
              <a:t>You will need the following FREE fonts so that the formatting will be correct and it will look like the preview file. 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LL Elementary by I’m </a:t>
            </a:r>
            <a:r>
              <a:rPr lang="en-US" sz="2000" dirty="0" err="1" smtClean="0">
                <a:latin typeface="+mj-lt"/>
              </a:rPr>
              <a:t>Lovin</a:t>
            </a:r>
            <a:r>
              <a:rPr lang="en-US" sz="2000" dirty="0" smtClean="0">
                <a:latin typeface="+mj-lt"/>
              </a:rPr>
              <a:t>’ Lit</a:t>
            </a:r>
            <a:endParaRPr lang="en-US" dirty="0" smtClean="0">
              <a:latin typeface="+mj-lt"/>
              <a:hlinkClick r:id="rId4"/>
            </a:endParaRPr>
          </a:p>
          <a:p>
            <a:r>
              <a:rPr lang="en-US" dirty="0" smtClean="0">
                <a:latin typeface="+mj-lt"/>
                <a:hlinkClick r:id="rId4"/>
              </a:rPr>
              <a:t>http</a:t>
            </a:r>
            <a:r>
              <a:rPr lang="en-US" dirty="0">
                <a:latin typeface="+mj-lt"/>
                <a:hlinkClick r:id="rId4"/>
              </a:rPr>
              <a:t>://</a:t>
            </a:r>
            <a:r>
              <a:rPr lang="en-US" dirty="0" smtClean="0">
                <a:latin typeface="+mj-lt"/>
                <a:hlinkClick r:id="rId4"/>
              </a:rPr>
              <a:t>www.teacherspayteachers.com/Product/FREE-Commercial-and-personal-Use-Fonts-Elementary-Teacher-Handwriting-646009</a:t>
            </a:r>
            <a:r>
              <a:rPr lang="en-US" dirty="0" smtClean="0">
                <a:latin typeface="+mj-lt"/>
              </a:rPr>
              <a:t>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CreativeFonts1" panose="02000603000000000000" pitchFamily="2" charset="0"/>
                <a:ea typeface="CreativeFonts1" panose="02000603000000000000" pitchFamily="2" charset="0"/>
              </a:rPr>
              <a:t>Creative Fonts 1  </a:t>
            </a:r>
            <a:r>
              <a:rPr lang="en-US" dirty="0" smtClean="0">
                <a:latin typeface="+mj-lt"/>
              </a:rPr>
              <a:t>by Creative Clips </a:t>
            </a:r>
          </a:p>
          <a:p>
            <a:r>
              <a:rPr lang="en-US" dirty="0">
                <a:latin typeface="+mj-lt"/>
                <a:hlinkClick r:id="rId5"/>
              </a:rPr>
              <a:t>http://</a:t>
            </a:r>
            <a:r>
              <a:rPr lang="en-US" dirty="0" smtClean="0">
                <a:latin typeface="+mj-lt"/>
                <a:hlinkClick r:id="rId5"/>
              </a:rPr>
              <a:t>www.teacherspayteachers.com/Product/Free-Font-Vacation-Doodle-FontCreative-Clips-Fonts-641953</a:t>
            </a:r>
            <a:r>
              <a:rPr lang="en-US" dirty="0" smtClean="0">
                <a:latin typeface="+mj-lt"/>
              </a:rPr>
              <a:t> </a:t>
            </a:r>
          </a:p>
          <a:p>
            <a:endParaRPr lang="en-US" sz="2000" dirty="0">
              <a:latin typeface="+mj-lt"/>
            </a:endParaRPr>
          </a:p>
          <a:p>
            <a:pPr algn="ctr"/>
            <a:r>
              <a:rPr lang="en-US" sz="2000" dirty="0" smtClean="0">
                <a:latin typeface="+mj-lt"/>
              </a:rPr>
              <a:t>You may delete this slide once you have downloaded the fonts. </a:t>
            </a: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73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870">
            <a:off x="642621" y="632482"/>
            <a:ext cx="2143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78">
            <a:off x="3500437" y="515818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41">
            <a:off x="6301624" y="647497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0" y="3252019"/>
            <a:ext cx="794332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2140" y="4572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Dazzle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724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Me!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2" name="Picture 2" descr="C:\Users\Jessi Olmsted\Dropbox\Seller's Tool Kit\Doodle Cloud Borders\DoodleFrameMonday-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06" y="515255"/>
            <a:ext cx="6290187" cy="60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33966" y="2057400"/>
            <a:ext cx="434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heaviest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5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25910" y="990600"/>
            <a:ext cx="7391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Let’s Practice! </a:t>
            </a:r>
          </a:p>
          <a:p>
            <a:pPr lvl="1">
              <a:buNone/>
            </a:pPr>
            <a:endParaRPr lang="en-US" sz="3600" b="1" dirty="0" smtClean="0">
              <a:latin typeface="+mj-lt"/>
              <a:sym typeface="Wingdings" pitchFamily="2" charset="2"/>
            </a:endParaRP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My big brother is _________ (strong) than me. </a:t>
            </a:r>
          </a:p>
          <a:p>
            <a:pPr lvl="1">
              <a:buNone/>
            </a:pPr>
            <a:endParaRPr lang="en-US" sz="3600" b="1" dirty="0" smtClean="0">
              <a:latin typeface="+mj-lt"/>
              <a:sym typeface="Wingdings" pitchFamily="2" charset="2"/>
            </a:endParaRP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a.) stronger</a:t>
            </a: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b.) strong</a:t>
            </a: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c.) strongest</a:t>
            </a:r>
          </a:p>
        </p:txBody>
      </p:sp>
    </p:spTree>
    <p:extLst>
      <p:ext uri="{BB962C8B-B14F-4D97-AF65-F5344CB8AC3E}">
        <p14:creationId xmlns:p14="http://schemas.microsoft.com/office/powerpoint/2010/main" val="32001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870">
            <a:off x="642621" y="632482"/>
            <a:ext cx="2143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78">
            <a:off x="3500437" y="515818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41">
            <a:off x="6301624" y="647497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0" y="3252019"/>
            <a:ext cx="794332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2140" y="4572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Dazzle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724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Me!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2" name="Picture 2" descr="C:\Users\Jessi Olmsted\Dropbox\Seller's Tool Kit\Doodle Cloud Borders\DoodleFrameMonday-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06" y="515255"/>
            <a:ext cx="6290187" cy="60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057400" y="2057400"/>
            <a:ext cx="5029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a.) stronger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5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25910" y="609600"/>
            <a:ext cx="7391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Let’s Practice! </a:t>
            </a:r>
          </a:p>
          <a:p>
            <a:pPr lvl="1">
              <a:buNone/>
            </a:pPr>
            <a:endParaRPr lang="en-US" sz="3600" b="1" dirty="0" smtClean="0">
              <a:latin typeface="+mj-lt"/>
              <a:sym typeface="Wingdings" pitchFamily="2" charset="2"/>
            </a:endParaRP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It’s a lot _______ (warm) in Florida than Maine in the winter. </a:t>
            </a:r>
          </a:p>
          <a:p>
            <a:pPr lvl="1">
              <a:buNone/>
            </a:pPr>
            <a:endParaRPr lang="en-US" sz="3600" b="1" dirty="0" smtClean="0">
              <a:latin typeface="+mj-lt"/>
              <a:sym typeface="Wingdings" pitchFamily="2" charset="2"/>
            </a:endParaRP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a.) warm</a:t>
            </a: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b.) </a:t>
            </a:r>
            <a:r>
              <a:rPr lang="en-US" sz="3600" b="1" dirty="0" err="1" smtClean="0">
                <a:latin typeface="+mj-lt"/>
                <a:sym typeface="Wingdings" pitchFamily="2" charset="2"/>
              </a:rPr>
              <a:t>warmmest</a:t>
            </a:r>
            <a:endParaRPr lang="en-US" sz="3600" b="1" dirty="0" smtClean="0">
              <a:latin typeface="+mj-lt"/>
              <a:sym typeface="Wingdings" pitchFamily="2" charset="2"/>
            </a:endParaRP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c.) </a:t>
            </a:r>
            <a:r>
              <a:rPr lang="en-US" sz="3600" b="1" dirty="0" err="1" smtClean="0">
                <a:latin typeface="+mj-lt"/>
                <a:sym typeface="Wingdings" pitchFamily="2" charset="2"/>
              </a:rPr>
              <a:t>warmmer</a:t>
            </a:r>
            <a:endParaRPr lang="en-US" sz="3600" b="1" dirty="0" smtClean="0">
              <a:latin typeface="+mj-lt"/>
              <a:sym typeface="Wingdings" pitchFamily="2" charset="2"/>
            </a:endParaRP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d.) warmer</a:t>
            </a:r>
          </a:p>
        </p:txBody>
      </p:sp>
    </p:spTree>
    <p:extLst>
      <p:ext uri="{BB962C8B-B14F-4D97-AF65-F5344CB8AC3E}">
        <p14:creationId xmlns:p14="http://schemas.microsoft.com/office/powerpoint/2010/main" val="32001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870">
            <a:off x="642621" y="632482"/>
            <a:ext cx="2143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78">
            <a:off x="3500437" y="515818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41">
            <a:off x="6301624" y="647497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0" y="3252019"/>
            <a:ext cx="794332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2140" y="4572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Dazzle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724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Me!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2" name="Picture 2" descr="C:\Users\Jessi Olmsted\Dropbox\Seller's Tool Kit\Doodle Cloud Borders\DoodleFrameMonday-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06" y="515255"/>
            <a:ext cx="6290187" cy="60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33966" y="2057400"/>
            <a:ext cx="434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warmer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5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25910" y="990600"/>
            <a:ext cx="7391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Let’s Practice! </a:t>
            </a:r>
          </a:p>
          <a:p>
            <a:pPr lvl="1">
              <a:buNone/>
            </a:pPr>
            <a:endParaRPr lang="en-US" sz="3600" b="1" dirty="0" smtClean="0">
              <a:latin typeface="+mj-lt"/>
              <a:sym typeface="Wingdings" pitchFamily="2" charset="2"/>
            </a:endParaRP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Our homework last night was ______ (easy). </a:t>
            </a:r>
          </a:p>
          <a:p>
            <a:pPr lvl="1">
              <a:buNone/>
            </a:pPr>
            <a:endParaRPr lang="en-US" sz="3600" b="1" dirty="0" smtClean="0">
              <a:latin typeface="+mj-lt"/>
              <a:sym typeface="Wingdings" pitchFamily="2" charset="2"/>
            </a:endParaRP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a.) easy</a:t>
            </a: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b.) easiest</a:t>
            </a: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c.) easier</a:t>
            </a:r>
          </a:p>
          <a:p>
            <a:pPr lvl="1">
              <a:buNone/>
            </a:pPr>
            <a:r>
              <a:rPr lang="en-US" sz="3600" b="1" dirty="0" smtClean="0">
                <a:latin typeface="+mj-lt"/>
                <a:sym typeface="Wingdings" pitchFamily="2" charset="2"/>
              </a:rPr>
              <a:t>	d.) </a:t>
            </a:r>
            <a:r>
              <a:rPr lang="en-US" sz="3600" b="1" dirty="0" err="1" smtClean="0">
                <a:latin typeface="+mj-lt"/>
                <a:sym typeface="Wingdings" pitchFamily="2" charset="2"/>
              </a:rPr>
              <a:t>easyier</a:t>
            </a:r>
            <a:endParaRPr lang="en-US" sz="3600" b="1" dirty="0" smtClean="0">
              <a:latin typeface="+mj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89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870">
            <a:off x="642621" y="632482"/>
            <a:ext cx="2143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78">
            <a:off x="3500437" y="515818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41">
            <a:off x="6301624" y="647497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0" y="3252019"/>
            <a:ext cx="794332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2140" y="4572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Dazzle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724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Me!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2" name="Picture 2" descr="C:\Users\Jessi Olmsted\Dropbox\Seller's Tool Kit\Doodle Cloud Borders\DoodleFrameMonday-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06" y="515255"/>
            <a:ext cx="6290187" cy="60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33966" y="2057400"/>
            <a:ext cx="434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easy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51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25910" y="9906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Fill in the Blank</a:t>
            </a:r>
          </a:p>
          <a:p>
            <a:pPr lvl="1"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White Board Game </a:t>
            </a:r>
            <a:endParaRPr lang="en-US" sz="6600" b="1" dirty="0" smtClean="0">
              <a:latin typeface="+mj-lt"/>
              <a:sym typeface="Wingdings" pitchFamily="2" charset="2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79" y="2712971"/>
            <a:ext cx="794332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1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25910" y="990600"/>
            <a:ext cx="7391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Fill in the Blank: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Wingdings" pitchFamily="2" charset="2"/>
            </a:endParaRPr>
          </a:p>
          <a:p>
            <a:pPr lvl="1">
              <a:buNone/>
            </a:pPr>
            <a:endParaRPr lang="en-US" sz="3600" b="1" dirty="0" smtClean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>
                <a:latin typeface="+mj-lt"/>
                <a:sym typeface="Wingdings" pitchFamily="2" charset="2"/>
              </a:rPr>
              <a:t>t</a:t>
            </a:r>
            <a:r>
              <a:rPr lang="en-US" sz="4400" b="1" dirty="0" smtClean="0">
                <a:latin typeface="+mj-lt"/>
                <a:sym typeface="Wingdings" pitchFamily="2" charset="2"/>
              </a:rPr>
              <a:t>hin </a:t>
            </a:r>
          </a:p>
          <a:p>
            <a:pPr lvl="1" algn="ctr">
              <a:buNone/>
            </a:pPr>
            <a:endParaRPr lang="en-US" sz="4400" b="1" dirty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__________</a:t>
            </a:r>
            <a:br>
              <a:rPr lang="en-US" sz="4400" b="1" dirty="0" smtClean="0">
                <a:latin typeface="+mj-lt"/>
                <a:sym typeface="Wingdings" pitchFamily="2" charset="2"/>
              </a:rPr>
            </a:br>
            <a:endParaRPr lang="en-US" sz="4400" b="1" dirty="0" smtClean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endParaRPr lang="en-US" sz="4400" b="1" dirty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>
                <a:latin typeface="+mj-lt"/>
                <a:sym typeface="Wingdings" pitchFamily="2" charset="2"/>
              </a:rPr>
              <a:t>t</a:t>
            </a:r>
            <a:r>
              <a:rPr lang="en-US" sz="4400" b="1" dirty="0" smtClean="0">
                <a:latin typeface="+mj-lt"/>
                <a:sym typeface="Wingdings" pitchFamily="2" charset="2"/>
              </a:rPr>
              <a:t>hinnest </a:t>
            </a:r>
          </a:p>
        </p:txBody>
      </p:sp>
    </p:spTree>
    <p:extLst>
      <p:ext uri="{BB962C8B-B14F-4D97-AF65-F5344CB8AC3E}">
        <p14:creationId xmlns:p14="http://schemas.microsoft.com/office/powerpoint/2010/main" val="24361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870">
            <a:off x="642621" y="632482"/>
            <a:ext cx="2143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78">
            <a:off x="3500437" y="515818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41">
            <a:off x="6301624" y="647497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0" y="3252019"/>
            <a:ext cx="794332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2140" y="4572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Dazzle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724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Me!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6146" name="Picture 2" descr="C:\Users\Jessi Olmsted\Dropbox\Seller's Tool Kit\Doodle Cloud Borders\DoodleFrameMonday-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06" y="515255"/>
            <a:ext cx="6290187" cy="60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3966" y="2791756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thinner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609600" y="609600"/>
            <a:ext cx="8001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What are Comparative and Superlative Adjectives?</a:t>
            </a:r>
          </a:p>
          <a:p>
            <a:endParaRPr lang="en-US" b="1" dirty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They are adjectives that help you describe something in more detail. </a:t>
            </a:r>
          </a:p>
          <a:p>
            <a:endParaRPr lang="en-US" sz="3600" dirty="0" smtClean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An example: </a:t>
            </a:r>
          </a:p>
          <a:p>
            <a:r>
              <a:rPr lang="en-US" sz="2800" dirty="0" smtClean="0">
                <a:latin typeface="+mj-lt"/>
              </a:rPr>
              <a:t>The dog’s barks are </a:t>
            </a:r>
            <a:r>
              <a:rPr lang="en-US" sz="2800" u="sng" dirty="0" smtClean="0">
                <a:latin typeface="+mj-lt"/>
              </a:rPr>
              <a:t>loud</a:t>
            </a:r>
            <a:r>
              <a:rPr lang="en-US" sz="2800" dirty="0" smtClean="0">
                <a:latin typeface="+mj-lt"/>
              </a:rPr>
              <a:t>. </a:t>
            </a:r>
          </a:p>
          <a:p>
            <a:r>
              <a:rPr lang="en-US" sz="2800" dirty="0" smtClean="0">
                <a:latin typeface="+mj-lt"/>
              </a:rPr>
              <a:t>The dog’s barks are </a:t>
            </a:r>
            <a:r>
              <a:rPr lang="en-US" sz="2800" u="sng" dirty="0" smtClean="0">
                <a:latin typeface="+mj-lt"/>
              </a:rPr>
              <a:t>louder</a:t>
            </a:r>
            <a:r>
              <a:rPr lang="en-US" sz="2800" dirty="0" smtClean="0">
                <a:latin typeface="+mj-lt"/>
              </a:rPr>
              <a:t> than a fire truck! </a:t>
            </a:r>
          </a:p>
          <a:p>
            <a:r>
              <a:rPr lang="en-US" sz="2800" dirty="0" smtClean="0">
                <a:latin typeface="+mj-lt"/>
              </a:rPr>
              <a:t>The dog’s barks are the </a:t>
            </a:r>
            <a:r>
              <a:rPr lang="en-US" sz="2800" u="sng" dirty="0" smtClean="0">
                <a:latin typeface="+mj-lt"/>
              </a:rPr>
              <a:t>loudest</a:t>
            </a:r>
            <a:r>
              <a:rPr lang="en-US" sz="2800" dirty="0" smtClean="0">
                <a:latin typeface="+mj-lt"/>
              </a:rPr>
              <a:t> in the neighborhood! 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635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25910" y="990600"/>
            <a:ext cx="7391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Fill in the Blank: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Wingdings" pitchFamily="2" charset="2"/>
            </a:endParaRPr>
          </a:p>
          <a:p>
            <a:pPr lvl="1">
              <a:buNone/>
            </a:pPr>
            <a:endParaRPr lang="en-US" sz="3600" b="1" dirty="0" smtClean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heavy</a:t>
            </a:r>
          </a:p>
          <a:p>
            <a:pPr lvl="1" algn="ctr">
              <a:buNone/>
            </a:pPr>
            <a:endParaRPr lang="en-US" sz="4400" b="1" dirty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heavier</a:t>
            </a:r>
            <a:br>
              <a:rPr lang="en-US" sz="4400" b="1" dirty="0" smtClean="0">
                <a:latin typeface="+mj-lt"/>
                <a:sym typeface="Wingdings" pitchFamily="2" charset="2"/>
              </a:rPr>
            </a:br>
            <a:endParaRPr lang="en-US" sz="4400" b="1" dirty="0" smtClean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endParaRPr lang="en-US" sz="4400" b="1" dirty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_____________</a:t>
            </a:r>
          </a:p>
        </p:txBody>
      </p:sp>
    </p:spTree>
    <p:extLst>
      <p:ext uri="{BB962C8B-B14F-4D97-AF65-F5344CB8AC3E}">
        <p14:creationId xmlns:p14="http://schemas.microsoft.com/office/powerpoint/2010/main" val="14130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870">
            <a:off x="642621" y="632482"/>
            <a:ext cx="2143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78">
            <a:off x="3500437" y="515818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41">
            <a:off x="6301624" y="647497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0" y="3252019"/>
            <a:ext cx="794332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2140" y="4572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Dazzle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724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Me!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2" name="Picture 2" descr="C:\Users\Jessi Olmsted\Dropbox\Seller's Tool Kit\Doodle Cloud Borders\DoodleFrameMonday-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06" y="515255"/>
            <a:ext cx="6290187" cy="60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09800" y="2791756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heaviest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25910" y="900529"/>
            <a:ext cx="7391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Fill in the Blank: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Wingdings" pitchFamily="2" charset="2"/>
            </a:endParaRPr>
          </a:p>
          <a:p>
            <a:pPr lvl="1" algn="ctr">
              <a:buNone/>
            </a:pPr>
            <a:endParaRPr lang="en-US" sz="3600" b="1" dirty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__________</a:t>
            </a:r>
          </a:p>
          <a:p>
            <a:pPr lvl="1" algn="ctr">
              <a:buNone/>
            </a:pPr>
            <a:endParaRPr lang="en-US" sz="4400" b="1" dirty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easier</a:t>
            </a:r>
            <a:br>
              <a:rPr lang="en-US" sz="4400" b="1" dirty="0" smtClean="0">
                <a:latin typeface="+mj-lt"/>
                <a:sym typeface="Wingdings" pitchFamily="2" charset="2"/>
              </a:rPr>
            </a:br>
            <a:endParaRPr lang="en-US" sz="4400" b="1" dirty="0" smtClean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easiest</a:t>
            </a:r>
          </a:p>
        </p:txBody>
      </p:sp>
    </p:spTree>
    <p:extLst>
      <p:ext uri="{BB962C8B-B14F-4D97-AF65-F5344CB8AC3E}">
        <p14:creationId xmlns:p14="http://schemas.microsoft.com/office/powerpoint/2010/main" val="10132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870">
            <a:off x="642621" y="632482"/>
            <a:ext cx="2143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78">
            <a:off x="3500437" y="515818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41">
            <a:off x="6301624" y="647497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0" y="3252019"/>
            <a:ext cx="794332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2140" y="4572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Dazzle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724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Me!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2" name="Picture 2" descr="C:\Users\Jessi Olmsted\Dropbox\Seller's Tool Kit\Doodle Cloud Borders\DoodleFrameMonday-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06" y="515255"/>
            <a:ext cx="6290187" cy="60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33966" y="2791756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25910" y="900529"/>
            <a:ext cx="7391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Fill in the Blank: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Wingdings" pitchFamily="2" charset="2"/>
            </a:endParaRPr>
          </a:p>
          <a:p>
            <a:pPr lvl="1" algn="ctr">
              <a:buNone/>
            </a:pPr>
            <a:endParaRPr lang="en-US" sz="3600" b="1" dirty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rich</a:t>
            </a:r>
          </a:p>
          <a:p>
            <a:pPr lvl="1" algn="ctr">
              <a:buNone/>
            </a:pPr>
            <a:endParaRPr lang="en-US" sz="4400" b="1" dirty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___________</a:t>
            </a:r>
            <a:br>
              <a:rPr lang="en-US" sz="4400" b="1" dirty="0" smtClean="0">
                <a:latin typeface="+mj-lt"/>
                <a:sym typeface="Wingdings" pitchFamily="2" charset="2"/>
              </a:rPr>
            </a:br>
            <a:endParaRPr lang="en-US" sz="4400" b="1" dirty="0" smtClean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richest</a:t>
            </a:r>
          </a:p>
        </p:txBody>
      </p:sp>
    </p:spTree>
    <p:extLst>
      <p:ext uri="{BB962C8B-B14F-4D97-AF65-F5344CB8AC3E}">
        <p14:creationId xmlns:p14="http://schemas.microsoft.com/office/powerpoint/2010/main" val="14230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870">
            <a:off x="642621" y="632482"/>
            <a:ext cx="2143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78">
            <a:off x="3500437" y="515818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41">
            <a:off x="6301624" y="647497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0" y="3252019"/>
            <a:ext cx="794332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2140" y="4572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Dazzle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724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Me!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2" name="Picture 2" descr="C:\Users\Jessi Olmsted\Dropbox\Seller's Tool Kit\Doodle Cloud Borders\DoodleFrameMonday-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06" y="515255"/>
            <a:ext cx="6290187" cy="60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33966" y="2791756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25910" y="900529"/>
            <a:ext cx="7391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Fill in the Blank: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Wingdings" pitchFamily="2" charset="2"/>
            </a:endParaRPr>
          </a:p>
          <a:p>
            <a:pPr lvl="1" algn="ctr">
              <a:buNone/>
            </a:pPr>
            <a:endParaRPr lang="en-US" sz="3600" b="1" dirty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big</a:t>
            </a:r>
          </a:p>
          <a:p>
            <a:pPr lvl="1" algn="ctr">
              <a:buNone/>
            </a:pPr>
            <a:endParaRPr lang="en-US" sz="4400" b="1" dirty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_________</a:t>
            </a:r>
            <a:br>
              <a:rPr lang="en-US" sz="4400" b="1" dirty="0" smtClean="0">
                <a:latin typeface="+mj-lt"/>
                <a:sym typeface="Wingdings" pitchFamily="2" charset="2"/>
              </a:rPr>
            </a:br>
            <a:endParaRPr lang="en-US" sz="4400" b="1" dirty="0" smtClean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>
                <a:latin typeface="+mj-lt"/>
                <a:sym typeface="Wingdings" pitchFamily="2" charset="2"/>
              </a:rPr>
              <a:t>b</a:t>
            </a:r>
            <a:r>
              <a:rPr lang="en-US" sz="4400" b="1" dirty="0" smtClean="0">
                <a:latin typeface="+mj-lt"/>
                <a:sym typeface="Wingdings" pitchFamily="2" charset="2"/>
              </a:rPr>
              <a:t>iggest </a:t>
            </a:r>
          </a:p>
        </p:txBody>
      </p:sp>
    </p:spTree>
    <p:extLst>
      <p:ext uri="{BB962C8B-B14F-4D97-AF65-F5344CB8AC3E}">
        <p14:creationId xmlns:p14="http://schemas.microsoft.com/office/powerpoint/2010/main" val="14230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870">
            <a:off x="642621" y="632482"/>
            <a:ext cx="2143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78">
            <a:off x="3500437" y="515818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41">
            <a:off x="6301624" y="647497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0" y="3252019"/>
            <a:ext cx="794332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2140" y="4572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Dazzle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724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Me!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2" name="Picture 2" descr="C:\Users\Jessi Olmsted\Dropbox\Seller's Tool Kit\Doodle Cloud Borders\DoodleFrameMonday-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06" y="515255"/>
            <a:ext cx="6290187" cy="60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33966" y="2791756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25910" y="900529"/>
            <a:ext cx="7391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Fill in the Blank: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Wingdings" pitchFamily="2" charset="2"/>
            </a:endParaRPr>
          </a:p>
          <a:p>
            <a:pPr lvl="1" algn="ctr">
              <a:buNone/>
            </a:pPr>
            <a:endParaRPr lang="en-US" sz="3600" b="1" dirty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strong</a:t>
            </a:r>
          </a:p>
          <a:p>
            <a:pPr lvl="1" algn="ctr">
              <a:buNone/>
            </a:pPr>
            <a:endParaRPr lang="en-US" sz="4400" b="1" dirty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stronger</a:t>
            </a:r>
            <a:br>
              <a:rPr lang="en-US" sz="4400" b="1" dirty="0" smtClean="0">
                <a:latin typeface="+mj-lt"/>
                <a:sym typeface="Wingdings" pitchFamily="2" charset="2"/>
              </a:rPr>
            </a:br>
            <a:endParaRPr lang="en-US" sz="4400" b="1" dirty="0" smtClean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__________</a:t>
            </a:r>
          </a:p>
        </p:txBody>
      </p:sp>
    </p:spTree>
    <p:extLst>
      <p:ext uri="{BB962C8B-B14F-4D97-AF65-F5344CB8AC3E}">
        <p14:creationId xmlns:p14="http://schemas.microsoft.com/office/powerpoint/2010/main" val="14230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870">
            <a:off x="642621" y="632482"/>
            <a:ext cx="2143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78">
            <a:off x="3500437" y="515818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41">
            <a:off x="6301624" y="647497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0" y="3252019"/>
            <a:ext cx="794332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2140" y="4572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Dazzle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724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Me!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2" name="Picture 2" descr="C:\Users\Jessi Olmsted\Dropbox\Seller's Tool Kit\Doodle Cloud Borders\DoodleFrameMonday-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06" y="515255"/>
            <a:ext cx="6290187" cy="60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28800" y="2791756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strongest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609600" y="609600"/>
            <a:ext cx="777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Why are they important? </a:t>
            </a:r>
          </a:p>
          <a:p>
            <a:endParaRPr lang="en-US" b="1" dirty="0">
              <a:latin typeface="+mj-lt"/>
            </a:endParaRPr>
          </a:p>
          <a:p>
            <a:r>
              <a:rPr lang="en-US" sz="3500" dirty="0" smtClean="0">
                <a:latin typeface="+mj-lt"/>
              </a:rPr>
              <a:t>They are important because they help make your writing more interesting. </a:t>
            </a:r>
          </a:p>
          <a:p>
            <a:endParaRPr lang="en-US" sz="3500" dirty="0">
              <a:latin typeface="+mj-lt"/>
            </a:endParaRPr>
          </a:p>
          <a:p>
            <a:r>
              <a:rPr lang="en-US" sz="3500" dirty="0" smtClean="0">
                <a:latin typeface="+mj-lt"/>
              </a:rPr>
              <a:t>Instead of just saying the giant was </a:t>
            </a:r>
            <a:r>
              <a:rPr lang="en-US" sz="3500" u="sng" dirty="0" smtClean="0">
                <a:latin typeface="+mj-lt"/>
              </a:rPr>
              <a:t>tall</a:t>
            </a:r>
            <a:r>
              <a:rPr lang="en-US" sz="3500" dirty="0" smtClean="0">
                <a:latin typeface="+mj-lt"/>
              </a:rPr>
              <a:t>, you could say he was </a:t>
            </a:r>
            <a:r>
              <a:rPr lang="en-US" sz="3500" u="sng" dirty="0" smtClean="0">
                <a:latin typeface="+mj-lt"/>
              </a:rPr>
              <a:t>taller</a:t>
            </a:r>
            <a:r>
              <a:rPr lang="en-US" sz="3500" dirty="0" smtClean="0">
                <a:latin typeface="+mj-lt"/>
              </a:rPr>
              <a:t> than a house, or that he was the </a:t>
            </a:r>
            <a:r>
              <a:rPr lang="en-US" sz="3500" u="sng" dirty="0" smtClean="0">
                <a:latin typeface="+mj-lt"/>
              </a:rPr>
              <a:t>tallest</a:t>
            </a:r>
            <a:r>
              <a:rPr lang="en-US" sz="3500" dirty="0" smtClean="0">
                <a:latin typeface="+mj-lt"/>
              </a:rPr>
              <a:t> giant that ever lived. 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457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25910" y="900529"/>
            <a:ext cx="7391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Fill in the Blank: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Wingdings" pitchFamily="2" charset="2"/>
            </a:endParaRPr>
          </a:p>
          <a:p>
            <a:pPr lvl="1" algn="ctr">
              <a:buNone/>
            </a:pPr>
            <a:endParaRPr lang="en-US" sz="3600" b="1" dirty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__________</a:t>
            </a:r>
          </a:p>
          <a:p>
            <a:pPr lvl="1" algn="ctr">
              <a:buNone/>
            </a:pPr>
            <a:endParaRPr lang="en-US" sz="4400" b="1" dirty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funnier</a:t>
            </a:r>
            <a:br>
              <a:rPr lang="en-US" sz="4400" b="1" dirty="0" smtClean="0">
                <a:latin typeface="+mj-lt"/>
                <a:sym typeface="Wingdings" pitchFamily="2" charset="2"/>
              </a:rPr>
            </a:br>
            <a:endParaRPr lang="en-US" sz="4400" b="1" dirty="0" smtClean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funniest</a:t>
            </a:r>
          </a:p>
        </p:txBody>
      </p:sp>
    </p:spTree>
    <p:extLst>
      <p:ext uri="{BB962C8B-B14F-4D97-AF65-F5344CB8AC3E}">
        <p14:creationId xmlns:p14="http://schemas.microsoft.com/office/powerpoint/2010/main" val="14230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870">
            <a:off x="642621" y="632482"/>
            <a:ext cx="2143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78">
            <a:off x="3500437" y="515818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41">
            <a:off x="6301624" y="647497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0" y="3252019"/>
            <a:ext cx="794332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2140" y="4572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Dazzle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724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Me!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2" name="Picture 2" descr="C:\Users\Jessi Olmsted\Dropbox\Seller's Tool Kit\Doodle Cloud Borders\DoodleFrameMonday-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06" y="515255"/>
            <a:ext cx="6290187" cy="60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33966" y="2791756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funny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25910" y="900529"/>
            <a:ext cx="7391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Fill in the Blank: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Wingdings" pitchFamily="2" charset="2"/>
            </a:endParaRPr>
          </a:p>
          <a:p>
            <a:pPr lvl="1" algn="ctr">
              <a:buNone/>
            </a:pPr>
            <a:endParaRPr lang="en-US" sz="3600" b="1" dirty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bright</a:t>
            </a:r>
          </a:p>
          <a:p>
            <a:pPr lvl="1" algn="ctr">
              <a:buNone/>
            </a:pPr>
            <a:endParaRPr lang="en-US" sz="4400" b="1" dirty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_________</a:t>
            </a:r>
            <a:br>
              <a:rPr lang="en-US" sz="4400" b="1" dirty="0" smtClean="0">
                <a:latin typeface="+mj-lt"/>
                <a:sym typeface="Wingdings" pitchFamily="2" charset="2"/>
              </a:rPr>
            </a:br>
            <a:endParaRPr lang="en-US" sz="4400" b="1" dirty="0" smtClean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brightest</a:t>
            </a:r>
          </a:p>
        </p:txBody>
      </p:sp>
    </p:spTree>
    <p:extLst>
      <p:ext uri="{BB962C8B-B14F-4D97-AF65-F5344CB8AC3E}">
        <p14:creationId xmlns:p14="http://schemas.microsoft.com/office/powerpoint/2010/main" val="14230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870">
            <a:off x="642621" y="632482"/>
            <a:ext cx="2143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78">
            <a:off x="3500437" y="515818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41">
            <a:off x="6301624" y="647497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0" y="3252019"/>
            <a:ext cx="794332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2140" y="4572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Dazzle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724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Me!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2" name="Picture 2" descr="C:\Users\Jessi Olmsted\Dropbox\Seller's Tool Kit\Doodle Cloud Borders\DoodleFrameMonday-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06" y="515255"/>
            <a:ext cx="6290187" cy="60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42834" y="2791756"/>
            <a:ext cx="47437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brighter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25910" y="900529"/>
            <a:ext cx="7391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Fill in the Blank: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Wingdings" pitchFamily="2" charset="2"/>
            </a:endParaRPr>
          </a:p>
          <a:p>
            <a:pPr lvl="1" algn="ctr">
              <a:buNone/>
            </a:pPr>
            <a:endParaRPr lang="en-US" sz="3600" b="1" dirty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__________</a:t>
            </a:r>
          </a:p>
          <a:p>
            <a:pPr lvl="1" algn="ctr">
              <a:buNone/>
            </a:pPr>
            <a:endParaRPr lang="en-US" sz="4400" b="1" dirty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lovelier</a:t>
            </a:r>
            <a:br>
              <a:rPr lang="en-US" sz="4400" b="1" dirty="0" smtClean="0">
                <a:latin typeface="+mj-lt"/>
                <a:sym typeface="Wingdings" pitchFamily="2" charset="2"/>
              </a:rPr>
            </a:br>
            <a:endParaRPr lang="en-US" sz="4400" b="1" dirty="0" smtClean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>
                <a:latin typeface="+mj-lt"/>
                <a:sym typeface="Wingdings" pitchFamily="2" charset="2"/>
              </a:rPr>
              <a:t>l</a:t>
            </a:r>
            <a:r>
              <a:rPr lang="en-US" sz="4400" b="1" dirty="0" smtClean="0">
                <a:latin typeface="+mj-lt"/>
                <a:sym typeface="Wingdings" pitchFamily="2" charset="2"/>
              </a:rPr>
              <a:t>oveliest </a:t>
            </a:r>
          </a:p>
        </p:txBody>
      </p:sp>
    </p:spTree>
    <p:extLst>
      <p:ext uri="{BB962C8B-B14F-4D97-AF65-F5344CB8AC3E}">
        <p14:creationId xmlns:p14="http://schemas.microsoft.com/office/powerpoint/2010/main" val="142309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870">
            <a:off x="642621" y="632482"/>
            <a:ext cx="2143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78">
            <a:off x="3500437" y="515818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41">
            <a:off x="6301624" y="647497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0" y="3252019"/>
            <a:ext cx="794332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2140" y="4572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Dazzle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724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Me!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2" name="Picture 2" descr="C:\Users\Jessi Olmsted\Dropbox\Seller's Tool Kit\Doodle Cloud Borders\DoodleFrameMonday-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06" y="515255"/>
            <a:ext cx="6290187" cy="60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33966" y="2791756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lovely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825910" y="900529"/>
            <a:ext cx="7391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itchFamily="2" charset="2"/>
              </a:rPr>
              <a:t>Fill in the Blank: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sym typeface="Wingdings" pitchFamily="2" charset="2"/>
            </a:endParaRPr>
          </a:p>
          <a:p>
            <a:pPr lvl="1" algn="ctr">
              <a:buNone/>
            </a:pPr>
            <a:endParaRPr lang="en-US" sz="3600" b="1" dirty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little</a:t>
            </a:r>
          </a:p>
          <a:p>
            <a:pPr lvl="1" algn="ctr">
              <a:buNone/>
            </a:pPr>
            <a:endParaRPr lang="en-US" sz="4400" b="1" dirty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________</a:t>
            </a:r>
            <a:br>
              <a:rPr lang="en-US" sz="4400" b="1" dirty="0" smtClean="0">
                <a:latin typeface="+mj-lt"/>
                <a:sym typeface="Wingdings" pitchFamily="2" charset="2"/>
              </a:rPr>
            </a:br>
            <a:endParaRPr lang="en-US" sz="4400" b="1" dirty="0" smtClean="0">
              <a:latin typeface="+mj-lt"/>
              <a:sym typeface="Wingdings" pitchFamily="2" charset="2"/>
            </a:endParaRPr>
          </a:p>
          <a:p>
            <a:pPr lvl="1" algn="ctr">
              <a:buNone/>
            </a:pPr>
            <a:r>
              <a:rPr lang="en-US" sz="4400" b="1" dirty="0" smtClean="0">
                <a:latin typeface="+mj-lt"/>
                <a:sym typeface="Wingdings" pitchFamily="2" charset="2"/>
              </a:rPr>
              <a:t>littlest</a:t>
            </a:r>
          </a:p>
        </p:txBody>
      </p:sp>
    </p:spTree>
    <p:extLst>
      <p:ext uri="{BB962C8B-B14F-4D97-AF65-F5344CB8AC3E}">
        <p14:creationId xmlns:p14="http://schemas.microsoft.com/office/powerpoint/2010/main" val="3201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870">
            <a:off x="642621" y="632482"/>
            <a:ext cx="21431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678">
            <a:off x="3500437" y="515818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441">
            <a:off x="6301624" y="647497"/>
            <a:ext cx="214312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0" y="3252019"/>
            <a:ext cx="794332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2140" y="45720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Dazzle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724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00"/>
                </a:solidFill>
                <a:latin typeface="CreativeFonts1" panose="02000603000000000000" pitchFamily="2" charset="0"/>
                <a:ea typeface="CreativeFonts1" panose="02000603000000000000" pitchFamily="2" charset="0"/>
              </a:rPr>
              <a:t>Me!</a:t>
            </a:r>
            <a:endParaRPr lang="en-US" sz="7200" dirty="0">
              <a:solidFill>
                <a:srgbClr val="FFFF00"/>
              </a:solidFill>
              <a:latin typeface="CreativeFonts1" panose="02000603000000000000" pitchFamily="2" charset="0"/>
              <a:ea typeface="CreativeFonts1" panose="02000603000000000000" pitchFamily="2" charset="0"/>
            </a:endParaRPr>
          </a:p>
        </p:txBody>
      </p:sp>
      <p:pic>
        <p:nvPicPr>
          <p:cNvPr id="12" name="Picture 2" descr="C:\Users\Jessi Olmsted\Dropbox\Seller's Tool Kit\Doodle Cloud Borders\DoodleFrameMonday-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06" y="515255"/>
            <a:ext cx="6290187" cy="60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33966" y="2791756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7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609600" y="609600"/>
            <a:ext cx="77724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Comparative and Superlative Adjectives Rules </a:t>
            </a:r>
          </a:p>
          <a:p>
            <a:endParaRPr lang="en-US" b="1" dirty="0">
              <a:latin typeface="+mj-lt"/>
            </a:endParaRPr>
          </a:p>
          <a:p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1. Add –</a:t>
            </a:r>
            <a:r>
              <a:rPr lang="en-US" sz="4000" dirty="0" err="1" smtClean="0">
                <a:latin typeface="+mj-lt"/>
              </a:rPr>
              <a:t>er</a:t>
            </a:r>
            <a:r>
              <a:rPr lang="en-US" sz="4000" dirty="0" smtClean="0">
                <a:latin typeface="+mj-lt"/>
              </a:rPr>
              <a:t> to most adjectives to compare TWO people, places, or things. </a:t>
            </a:r>
          </a:p>
          <a:p>
            <a:endParaRPr lang="en-US" sz="4000" dirty="0" smtClean="0">
              <a:latin typeface="+mj-lt"/>
            </a:endParaRPr>
          </a:p>
          <a:p>
            <a:pPr lvl="1" algn="ctr"/>
            <a:r>
              <a:rPr lang="en-US" sz="3600" dirty="0" smtClean="0">
                <a:latin typeface="+mj-lt"/>
              </a:rPr>
              <a:t>That </a:t>
            </a:r>
            <a:r>
              <a:rPr lang="en-US" sz="3600" b="1" u="sng" dirty="0" smtClean="0">
                <a:latin typeface="+mj-lt"/>
              </a:rPr>
              <a:t>girl</a:t>
            </a:r>
            <a:r>
              <a:rPr lang="en-US" sz="3600" dirty="0" smtClean="0">
                <a:latin typeface="+mj-lt"/>
              </a:rPr>
              <a:t> is small</a:t>
            </a:r>
            <a:r>
              <a:rPr lang="en-US" sz="3600" b="1" i="1" u="sng" dirty="0" smtClean="0">
                <a:latin typeface="+mj-lt"/>
              </a:rPr>
              <a:t>er</a:t>
            </a:r>
            <a:r>
              <a:rPr lang="en-US" sz="3600" dirty="0" smtClean="0">
                <a:latin typeface="+mj-lt"/>
              </a:rPr>
              <a:t> than </a:t>
            </a:r>
          </a:p>
          <a:p>
            <a:pPr lvl="1" algn="ctr"/>
            <a:r>
              <a:rPr lang="en-US" sz="3600" dirty="0" smtClean="0">
                <a:latin typeface="+mj-lt"/>
              </a:rPr>
              <a:t>her </a:t>
            </a:r>
            <a:r>
              <a:rPr lang="en-US" sz="3600" b="1" u="sng" dirty="0" smtClean="0">
                <a:latin typeface="+mj-lt"/>
              </a:rPr>
              <a:t>sister</a:t>
            </a:r>
            <a:r>
              <a:rPr lang="en-US" sz="3600" dirty="0" smtClean="0">
                <a:latin typeface="+mj-lt"/>
              </a:rPr>
              <a:t>. </a:t>
            </a:r>
          </a:p>
          <a:p>
            <a:endParaRPr lang="en-US" sz="2800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098" name="Picture 2" descr="C:\Users\Jessi Olmsted\Dropbox\Seller's Tool Kit\Clip Art\Numbers\Number-1-color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35718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ssi Olmsted\Dropbox\Seller's Tool Kit\Clip Art\Numbers\Number-2-colo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15000"/>
            <a:ext cx="385763" cy="49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3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609600" y="609600"/>
            <a:ext cx="7772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+mj-lt"/>
              </a:rPr>
              <a:t>Comparative and Superlative Adjectives Rules </a:t>
            </a:r>
          </a:p>
          <a:p>
            <a:endParaRPr lang="en-US" b="1" dirty="0">
              <a:latin typeface="+mj-lt"/>
            </a:endParaRPr>
          </a:p>
          <a:p>
            <a:endParaRPr lang="en-US" sz="3600" dirty="0" smtClean="0">
              <a:latin typeface="+mj-lt"/>
            </a:endParaRPr>
          </a:p>
          <a:p>
            <a:r>
              <a:rPr lang="en-US" sz="3600" dirty="0" smtClean="0">
                <a:latin typeface="+mj-lt"/>
              </a:rPr>
              <a:t>2. Add –</a:t>
            </a:r>
            <a:r>
              <a:rPr lang="en-US" sz="3600" dirty="0" err="1" smtClean="0">
                <a:latin typeface="+mj-lt"/>
              </a:rPr>
              <a:t>est</a:t>
            </a:r>
            <a:r>
              <a:rPr lang="en-US" sz="3600" dirty="0" smtClean="0">
                <a:latin typeface="+mj-lt"/>
              </a:rPr>
              <a:t> to most adjectives to compare MORE THAN two things. </a:t>
            </a:r>
          </a:p>
          <a:p>
            <a:endParaRPr lang="en-US" sz="3600" dirty="0" smtClean="0">
              <a:latin typeface="+mj-lt"/>
            </a:endParaRPr>
          </a:p>
          <a:p>
            <a:pPr lvl="1"/>
            <a:r>
              <a:rPr lang="en-US" sz="3200" dirty="0" smtClean="0">
                <a:latin typeface="+mj-lt"/>
              </a:rPr>
              <a:t>Tyrannosaurus Rex was the mean</a:t>
            </a:r>
            <a:r>
              <a:rPr lang="en-US" sz="3200" b="1" i="1" u="sng" dirty="0" smtClean="0">
                <a:latin typeface="+mj-lt"/>
              </a:rPr>
              <a:t>est</a:t>
            </a:r>
            <a:r>
              <a:rPr lang="en-US" sz="3200" dirty="0" smtClean="0">
                <a:latin typeface="+mj-lt"/>
              </a:rPr>
              <a:t> dinosaur. (of ALL the dinosaurs.)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23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477111" y="762000"/>
            <a:ext cx="866689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+mj-lt"/>
              </a:rPr>
              <a:t>  Which one would you choose?</a:t>
            </a:r>
          </a:p>
          <a:p>
            <a:pPr>
              <a:lnSpc>
                <a:spcPct val="150000"/>
              </a:lnSpc>
            </a:pPr>
            <a:endParaRPr lang="en-US" sz="26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+mj-lt"/>
              </a:rPr>
              <a:t>My dog is (smaller , smallest) than your dog. </a:t>
            </a:r>
          </a:p>
          <a:p>
            <a:pPr>
              <a:lnSpc>
                <a:spcPct val="150000"/>
              </a:lnSpc>
            </a:pPr>
            <a:endParaRPr lang="en-US" sz="26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+mj-lt"/>
              </a:rPr>
              <a:t>Cade is the (cuter, cutest) baby I’ve ever seen.  </a:t>
            </a:r>
          </a:p>
          <a:p>
            <a:pPr>
              <a:lnSpc>
                <a:spcPct val="150000"/>
              </a:lnSpc>
            </a:pPr>
            <a:endParaRPr lang="en-US" sz="26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+mj-lt"/>
              </a:rPr>
              <a:t>Memphis is (older, oldest) than Cade. </a:t>
            </a:r>
          </a:p>
          <a:p>
            <a:pPr>
              <a:lnSpc>
                <a:spcPct val="150000"/>
              </a:lnSpc>
            </a:pPr>
            <a:endParaRPr lang="en-US" sz="26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+mj-lt"/>
              </a:rPr>
              <a:t>Maggie is the (newer, newest) baby of the group. </a:t>
            </a:r>
          </a:p>
          <a:p>
            <a:endParaRPr lang="en-US" sz="2800" dirty="0" smtClean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57400" y="1981900"/>
            <a:ext cx="1295400" cy="798307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00400" y="3161207"/>
            <a:ext cx="1219200" cy="801193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4343400"/>
            <a:ext cx="1143000" cy="762000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33800" y="5562599"/>
            <a:ext cx="1219200" cy="773255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0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477111" y="762000"/>
            <a:ext cx="7981089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Hints and Tricks</a:t>
            </a:r>
          </a:p>
          <a:p>
            <a:pPr>
              <a:lnSpc>
                <a:spcPct val="150000"/>
              </a:lnSpc>
            </a:pPr>
            <a:endParaRPr lang="en-US" sz="2600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The </a:t>
            </a:r>
            <a:r>
              <a:rPr lang="en-US" sz="3200" b="1" u="sng" dirty="0" smtClean="0">
                <a:latin typeface="+mj-lt"/>
              </a:rPr>
              <a:t>rose</a:t>
            </a:r>
            <a:r>
              <a:rPr lang="en-US" sz="3200" dirty="0" smtClean="0">
                <a:latin typeface="+mj-lt"/>
              </a:rPr>
              <a:t> is pretti</a:t>
            </a:r>
            <a:r>
              <a:rPr lang="en-US" sz="3200" u="sng" dirty="0" smtClean="0">
                <a:latin typeface="+mj-lt"/>
              </a:rPr>
              <a:t>er</a:t>
            </a:r>
            <a:r>
              <a:rPr lang="en-US" sz="3200" dirty="0" smtClean="0">
                <a:latin typeface="+mj-lt"/>
              </a:rPr>
              <a:t> than the </a:t>
            </a:r>
            <a:r>
              <a:rPr lang="en-US" sz="3200" b="1" u="sng" dirty="0" smtClean="0">
                <a:latin typeface="+mj-lt"/>
              </a:rPr>
              <a:t>daisy</a:t>
            </a:r>
            <a:r>
              <a:rPr lang="en-US" sz="3200" dirty="0" smtClean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sz="3200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600" dirty="0" smtClean="0">
                <a:latin typeface="+mj-lt"/>
              </a:rPr>
              <a:t>TWO things are being compared in this sentence. You will use the Comparative form of the adjective – add -</a:t>
            </a:r>
            <a:r>
              <a:rPr lang="en-US" sz="2600" dirty="0" err="1" smtClean="0">
                <a:latin typeface="+mj-lt"/>
              </a:rPr>
              <a:t>er</a:t>
            </a:r>
            <a:endParaRPr lang="en-US" sz="2600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26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  <p:pic>
        <p:nvPicPr>
          <p:cNvPr id="5122" name="Picture 2" descr="C:\Users\Jessi Olmsted\Dropbox\Seller's Tool Kit\Clip Art\Sunglasses\Li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6587">
            <a:off x="745160" y="762000"/>
            <a:ext cx="1487488" cy="65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essi Olmsted\Dropbox\Seller's Tool Kit\Clip Art\Sunglasses\Lim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009">
            <a:off x="6764962" y="844092"/>
            <a:ext cx="1487488" cy="65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essi Olmsted\Dropbox\Seller's Tool Kit\Clip Art\Numbers\Number-1-color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415" y="2667000"/>
            <a:ext cx="35718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Jessi Olmsted\Dropbox\Seller's Tool Kit\Clip Art\Numbers\Number-2-color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7000"/>
            <a:ext cx="385763" cy="49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90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2" descr="C:\Users\Jessi Olmsted\Desktop\SELLER'S TOOL KIT BUNDLE MS Patch\Spring Pastels Summer Brights Chevron Stripe Pack\Brights Medium Pack\Brights Medium Chevron\medchevron-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C:\Users\Jessi Olmsted\Desktop\SELLER'S TOOL KIT BUNDLE MS Patch\Ready Page Borders\Page Border 5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25" y="218281"/>
              <a:ext cx="8693150" cy="6421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477111" y="533400"/>
            <a:ext cx="7981089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Hints and Tricks</a:t>
            </a:r>
          </a:p>
          <a:p>
            <a:pPr>
              <a:lnSpc>
                <a:spcPct val="150000"/>
              </a:lnSpc>
            </a:pPr>
            <a:endParaRPr lang="en-US" sz="2600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The rose is the </a:t>
            </a:r>
            <a:r>
              <a:rPr lang="en-US" sz="3200" b="1" u="sng" dirty="0" smtClean="0">
                <a:latin typeface="+mj-lt"/>
              </a:rPr>
              <a:t>prettiest</a:t>
            </a:r>
            <a:r>
              <a:rPr lang="en-US" sz="3200" dirty="0" smtClean="0">
                <a:latin typeface="+mj-lt"/>
              </a:rPr>
              <a:t> flower of all. </a:t>
            </a:r>
          </a:p>
          <a:p>
            <a:pPr algn="ctr">
              <a:lnSpc>
                <a:spcPct val="150000"/>
              </a:lnSpc>
            </a:pPr>
            <a:endParaRPr lang="en-US" sz="3200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600" dirty="0" smtClean="0">
                <a:latin typeface="+mj-lt"/>
              </a:rPr>
              <a:t>The rose is being compared to ALL of the flowers and is the best. </a:t>
            </a:r>
          </a:p>
          <a:p>
            <a:pPr algn="ctr">
              <a:lnSpc>
                <a:spcPct val="150000"/>
              </a:lnSpc>
            </a:pPr>
            <a:endParaRPr lang="en-US" sz="2600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2600" dirty="0" smtClean="0">
                <a:latin typeface="+mj-lt"/>
              </a:rPr>
              <a:t>Notice the word “the”? That is a signal word to use the superlative form. </a:t>
            </a:r>
          </a:p>
          <a:p>
            <a:pPr>
              <a:lnSpc>
                <a:spcPct val="150000"/>
              </a:lnSpc>
            </a:pPr>
            <a:endParaRPr lang="en-US" sz="2600" dirty="0" smtClean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  <p:pic>
        <p:nvPicPr>
          <p:cNvPr id="1026" name="Picture 2" descr="C:\Users\Jessi Olmsted\Desktop\Seller's Tool Kit\Clip Art\Christmas Trees and Stars\Doodle Star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74" y="4531237"/>
            <a:ext cx="796986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essi Olmsted\Dropbox\Seller's Tool Kit\Clip Art\Sunglasses\Lim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6587">
            <a:off x="540547" y="746068"/>
            <a:ext cx="1487488" cy="65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essi Olmsted\Dropbox\Seller's Tool Kit\Clip Art\Sunglasses\Lim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009">
            <a:off x="6764962" y="844092"/>
            <a:ext cx="1487488" cy="65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3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0">
      <a:majorFont>
        <a:latin typeface="LLElementary"/>
        <a:ea typeface=""/>
        <a:cs typeface=""/>
      </a:majorFont>
      <a:minorFont>
        <a:latin typeface="LLElementa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</TotalTime>
  <Words>712</Words>
  <Application>Microsoft Office PowerPoint</Application>
  <PresentationFormat>On-screen Show (4:3)</PresentationFormat>
  <Paragraphs>259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Century Gothic</vt:lpstr>
      <vt:lpstr>CreativeFonts1</vt:lpstr>
      <vt:lpstr>LLElementary</vt:lpstr>
      <vt:lpstr>LLElementary2</vt:lpstr>
      <vt:lpstr>Perpetua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 Olmsted</dc:creator>
  <cp:lastModifiedBy>Owens, Lainey</cp:lastModifiedBy>
  <cp:revision>24</cp:revision>
  <dcterms:created xsi:type="dcterms:W3CDTF">2014-01-24T13:31:44Z</dcterms:created>
  <dcterms:modified xsi:type="dcterms:W3CDTF">2015-11-21T22:08:39Z</dcterms:modified>
</cp:coreProperties>
</file>